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5"/>
  </p:handoutMasterIdLst>
  <p:sldIdLst>
    <p:sldId id="256" r:id="rId2"/>
    <p:sldId id="273" r:id="rId3"/>
    <p:sldId id="257" r:id="rId4"/>
    <p:sldId id="282" r:id="rId5"/>
    <p:sldId id="284" r:id="rId6"/>
    <p:sldId id="259" r:id="rId7"/>
    <p:sldId id="260" r:id="rId8"/>
    <p:sldId id="261" r:id="rId9"/>
    <p:sldId id="262" r:id="rId10"/>
    <p:sldId id="263" r:id="rId11"/>
    <p:sldId id="265" r:id="rId12"/>
    <p:sldId id="274" r:id="rId13"/>
    <p:sldId id="275" r:id="rId14"/>
    <p:sldId id="276" r:id="rId15"/>
    <p:sldId id="278" r:id="rId16"/>
    <p:sldId id="277" r:id="rId17"/>
    <p:sldId id="268" r:id="rId18"/>
    <p:sldId id="264" r:id="rId19"/>
    <p:sldId id="270" r:id="rId20"/>
    <p:sldId id="269" r:id="rId21"/>
    <p:sldId id="272" r:id="rId22"/>
    <p:sldId id="271" r:id="rId23"/>
    <p:sldId id="283" r:id="rId2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5AD74-DCAC-48E5-A847-716A17692671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35816-81E6-4BA2-8357-5D6EA070486B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E8BE8-0691-4598-BA86-B7308383A54B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AE8BE8-0691-4598-BA86-B7308383A54B}" type="datetimeFigureOut">
              <a:rPr lang="fr-FR" smtClean="0"/>
              <a:pPr/>
              <a:t>15/12/2020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B237DBD-B1EF-470D-ACF3-601E8254E831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nisep.fr/" TargetMode="Externa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971600" y="2204864"/>
            <a:ext cx="7272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Présentation aux élèves de terminale</a:t>
            </a:r>
          </a:p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 </a:t>
            </a:r>
          </a:p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Présentation aux parents d’élèves de terminale</a:t>
            </a:r>
          </a:p>
          <a:p>
            <a:pPr algn="ctr"/>
            <a:endParaRPr lang="fr-FR" sz="2400" b="1" dirty="0" smtClean="0">
              <a:solidFill>
                <a:srgbClr val="FFFF00"/>
              </a:solidFill>
            </a:endParaRPr>
          </a:p>
          <a:p>
            <a:pPr algn="ctr"/>
            <a:r>
              <a:rPr lang="fr-FR" sz="2400" b="1" dirty="0" smtClean="0">
                <a:solidFill>
                  <a:srgbClr val="FFFF00"/>
                </a:solidFill>
              </a:rPr>
              <a:t>Janvier 2021</a:t>
            </a:r>
            <a:endParaRPr lang="fr-FR" sz="2400" b="1" dirty="0">
              <a:solidFill>
                <a:srgbClr val="FFFF00"/>
              </a:solidFill>
            </a:endParaRPr>
          </a:p>
        </p:txBody>
      </p:sp>
      <p:pic>
        <p:nvPicPr>
          <p:cNvPr id="7" name="Image 6" descr="CMJN_grand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4653136"/>
            <a:ext cx="2411760" cy="1294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2204864"/>
            <a:ext cx="727280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À compter du 27 mai le candidat doit répondre à la (aux) proposition(s) dans un délai qui sera précisé.</a:t>
            </a:r>
          </a:p>
          <a:p>
            <a:pPr algn="just"/>
            <a:endParaRPr lang="fr-FR" sz="2000" dirty="0"/>
          </a:p>
          <a:p>
            <a:pPr algn="ctr"/>
            <a:r>
              <a:rPr lang="fr-FR" sz="2000" dirty="0" smtClean="0"/>
              <a:t>Propositions  des filières non sélectives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 smtClean="0">
                <a:solidFill>
                  <a:srgbClr val="FFFF00"/>
                </a:solidFill>
              </a:rPr>
              <a:t>Oui</a:t>
            </a:r>
            <a:r>
              <a:rPr lang="fr-FR" sz="2000" dirty="0" smtClean="0"/>
              <a:t> (le candidat est accepté dans la formation)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 smtClean="0">
                <a:solidFill>
                  <a:srgbClr val="FFFF00"/>
                </a:solidFill>
              </a:rPr>
              <a:t>En attente </a:t>
            </a:r>
            <a:r>
              <a:rPr lang="fr-FR" sz="2000" dirty="0" smtClean="0"/>
              <a:t>(d’un éventuel désistement, le candidat est informé de son classement)</a:t>
            </a:r>
          </a:p>
          <a:p>
            <a:pPr algn="just"/>
            <a:endParaRPr lang="fr-FR" sz="2000" b="1" dirty="0">
              <a:solidFill>
                <a:srgbClr val="FFFF00"/>
              </a:solidFill>
            </a:endParaRPr>
          </a:p>
          <a:p>
            <a:pPr algn="just"/>
            <a:r>
              <a:rPr lang="fr-FR" sz="2000" b="1" dirty="0" smtClean="0">
                <a:solidFill>
                  <a:srgbClr val="FFFF00"/>
                </a:solidFill>
              </a:rPr>
              <a:t>Oui </a:t>
            </a:r>
            <a:r>
              <a:rPr lang="fr-FR" sz="2000" b="1" u="sng" dirty="0" smtClean="0">
                <a:solidFill>
                  <a:srgbClr val="FFFF00"/>
                </a:solidFill>
              </a:rPr>
              <a:t>si</a:t>
            </a:r>
            <a:r>
              <a:rPr lang="fr-FR" sz="2000" b="1" dirty="0" smtClean="0">
                <a:solidFill>
                  <a:srgbClr val="FFFF00"/>
                </a:solidFill>
              </a:rPr>
              <a:t> </a:t>
            </a:r>
            <a:r>
              <a:rPr lang="fr-FR" sz="2000" dirty="0" smtClean="0"/>
              <a:t>(le candidat est accepté dans la formation si . . . . . . . )  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619672" y="191683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Proposition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</a:t>
                      </a:r>
                      <a:r>
                        <a:rPr lang="fr-FR" baseline="0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(x)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63688" y="61653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x: rang, y: rang du dernier admis l’année précédente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619672" y="191683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Proposition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</a:t>
                      </a:r>
                      <a:r>
                        <a:rPr lang="fr-FR" baseline="0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(x)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63688" y="61653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x: rang, y: rang du dernier admis l’année précédente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9" name="Plus 8"/>
          <p:cNvSpPr/>
          <p:nvPr/>
        </p:nvSpPr>
        <p:spPr>
          <a:xfrm rot="19171429">
            <a:off x="2411760" y="3789040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lus 9"/>
          <p:cNvSpPr/>
          <p:nvPr/>
        </p:nvSpPr>
        <p:spPr>
          <a:xfrm rot="19171429">
            <a:off x="2404909" y="4174217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lus 10"/>
          <p:cNvSpPr/>
          <p:nvPr/>
        </p:nvSpPr>
        <p:spPr>
          <a:xfrm rot="19171429">
            <a:off x="2404909" y="5254337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619672" y="191683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Proposition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</a:t>
                      </a:r>
                      <a:r>
                        <a:rPr lang="fr-FR" baseline="0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J’accepte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(x)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63688" y="61653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x: rang, y: rang du dernier admis l’année précédente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9" name="Plus 8"/>
          <p:cNvSpPr/>
          <p:nvPr/>
        </p:nvSpPr>
        <p:spPr>
          <a:xfrm rot="19171429">
            <a:off x="2411760" y="3789040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lus 9"/>
          <p:cNvSpPr/>
          <p:nvPr/>
        </p:nvSpPr>
        <p:spPr>
          <a:xfrm rot="19171429">
            <a:off x="2404909" y="4174217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lus 10"/>
          <p:cNvSpPr/>
          <p:nvPr/>
        </p:nvSpPr>
        <p:spPr>
          <a:xfrm rot="19171429">
            <a:off x="2404909" y="5254338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619672" y="191683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Proposition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</a:t>
                      </a:r>
                      <a:r>
                        <a:rPr lang="fr-FR" baseline="0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J’accepte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(x)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63688" y="61653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x: rang, y: rang du dernier admis l’année précédente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9" name="Plus 8"/>
          <p:cNvSpPr/>
          <p:nvPr/>
        </p:nvSpPr>
        <p:spPr>
          <a:xfrm rot="19171429">
            <a:off x="2411760" y="3789040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lus 9"/>
          <p:cNvSpPr/>
          <p:nvPr/>
        </p:nvSpPr>
        <p:spPr>
          <a:xfrm rot="19171429">
            <a:off x="2404909" y="4174217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lus 10"/>
          <p:cNvSpPr/>
          <p:nvPr/>
        </p:nvSpPr>
        <p:spPr>
          <a:xfrm rot="19171429">
            <a:off x="2404909" y="5254337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lus 7"/>
          <p:cNvSpPr/>
          <p:nvPr/>
        </p:nvSpPr>
        <p:spPr>
          <a:xfrm rot="19171429">
            <a:off x="2404908" y="2302009"/>
            <a:ext cx="432048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lus 11"/>
          <p:cNvSpPr/>
          <p:nvPr/>
        </p:nvSpPr>
        <p:spPr>
          <a:xfrm rot="19171429">
            <a:off x="2404909" y="4894297"/>
            <a:ext cx="432048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lus 12"/>
          <p:cNvSpPr/>
          <p:nvPr/>
        </p:nvSpPr>
        <p:spPr>
          <a:xfrm rot="19171429">
            <a:off x="2404910" y="5614378"/>
            <a:ext cx="432048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619672" y="191683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Proposition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</a:t>
                      </a:r>
                      <a:r>
                        <a:rPr lang="fr-FR" baseline="0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J’accepte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(x)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63688" y="61653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x: rang, y: rang du dernier admis l’année précédente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9" name="Plus 8"/>
          <p:cNvSpPr/>
          <p:nvPr/>
        </p:nvSpPr>
        <p:spPr>
          <a:xfrm rot="19171429">
            <a:off x="2411760" y="3789040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lus 9"/>
          <p:cNvSpPr/>
          <p:nvPr/>
        </p:nvSpPr>
        <p:spPr>
          <a:xfrm rot="19171429">
            <a:off x="2404909" y="4174217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lus 10"/>
          <p:cNvSpPr/>
          <p:nvPr/>
        </p:nvSpPr>
        <p:spPr>
          <a:xfrm rot="19171429">
            <a:off x="2404909" y="5254337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lus 7"/>
          <p:cNvSpPr/>
          <p:nvPr/>
        </p:nvSpPr>
        <p:spPr>
          <a:xfrm rot="19171429">
            <a:off x="2404908" y="2302009"/>
            <a:ext cx="432048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lus 11"/>
          <p:cNvSpPr/>
          <p:nvPr/>
        </p:nvSpPr>
        <p:spPr>
          <a:xfrm rot="19171429">
            <a:off x="2404909" y="4894297"/>
            <a:ext cx="432048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lus 12"/>
          <p:cNvSpPr/>
          <p:nvPr/>
        </p:nvSpPr>
        <p:spPr>
          <a:xfrm rot="19171429">
            <a:off x="2404910" y="5614378"/>
            <a:ext cx="432048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619672" y="191683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Proposition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</a:t>
                      </a:r>
                      <a:r>
                        <a:rPr lang="fr-FR" baseline="0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J’accepte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J’accepte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(x)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63688" y="6165304"/>
            <a:ext cx="5904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x: rang, y: rang du dernier admis l’année précédente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9" name="Plus 8"/>
          <p:cNvSpPr/>
          <p:nvPr/>
        </p:nvSpPr>
        <p:spPr>
          <a:xfrm rot="19171429">
            <a:off x="2411760" y="3789040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Plus 9"/>
          <p:cNvSpPr/>
          <p:nvPr/>
        </p:nvSpPr>
        <p:spPr>
          <a:xfrm rot="19171429">
            <a:off x="2404909" y="4174217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Plus 10"/>
          <p:cNvSpPr/>
          <p:nvPr/>
        </p:nvSpPr>
        <p:spPr>
          <a:xfrm rot="19171429">
            <a:off x="2404909" y="5254337"/>
            <a:ext cx="432048" cy="36004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Plus 7"/>
          <p:cNvSpPr/>
          <p:nvPr/>
        </p:nvSpPr>
        <p:spPr>
          <a:xfrm rot="19171429">
            <a:off x="2404908" y="2302009"/>
            <a:ext cx="432048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Plus 11"/>
          <p:cNvSpPr/>
          <p:nvPr/>
        </p:nvSpPr>
        <p:spPr>
          <a:xfrm rot="19171429">
            <a:off x="2404909" y="4894297"/>
            <a:ext cx="432048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Plus 12"/>
          <p:cNvSpPr/>
          <p:nvPr/>
        </p:nvSpPr>
        <p:spPr>
          <a:xfrm rot="19171429">
            <a:off x="2404910" y="5614378"/>
            <a:ext cx="432048" cy="360040"/>
          </a:xfrm>
          <a:prstGeom prst="mathPl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Plus 14"/>
          <p:cNvSpPr/>
          <p:nvPr/>
        </p:nvSpPr>
        <p:spPr>
          <a:xfrm rot="19171429">
            <a:off x="2404909" y="3382129"/>
            <a:ext cx="432048" cy="36004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Plus 15"/>
          <p:cNvSpPr/>
          <p:nvPr/>
        </p:nvSpPr>
        <p:spPr>
          <a:xfrm rot="19171429">
            <a:off x="6437357" y="3454137"/>
            <a:ext cx="432048" cy="360040"/>
          </a:xfrm>
          <a:prstGeom prst="mathPlus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619672" y="191683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Proposition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</a:t>
                      </a:r>
                      <a:r>
                        <a:rPr lang="fr-FR" baseline="0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</a:t>
                      </a:r>
                      <a:r>
                        <a:rPr lang="fr-FR" dirty="0" err="1" smtClean="0"/>
                        <a:t>x,y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Oui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J’accepte 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En attente (x)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1556792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Du 29 juin au 1</a:t>
            </a:r>
            <a:r>
              <a:rPr lang="fr-FR" sz="2400" baseline="30000" dirty="0" smtClean="0"/>
              <a:t>er</a:t>
            </a:r>
            <a:r>
              <a:rPr lang="fr-FR" sz="2400" dirty="0" smtClean="0"/>
              <a:t> juillet: le candidat indique les vœux qu’il a gardé en attente et qu’il désire conserver. 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Avant le 16 juillet: le candidat confirme son inscription dans la formation qu’il a choisie définitivement : fin de la phase principale.</a:t>
            </a:r>
          </a:p>
          <a:p>
            <a:pPr algn="just"/>
            <a:endParaRPr lang="fr-FR" sz="2400" dirty="0" smtClean="0"/>
          </a:p>
          <a:p>
            <a:pPr algn="just"/>
            <a:r>
              <a:rPr lang="fr-FR" sz="2400" dirty="0" smtClean="0"/>
              <a:t>Dernière étape: qui peut être faite dès que les résultats du baccalauréat sont disponibles </a:t>
            </a:r>
          </a:p>
          <a:p>
            <a:pPr algn="ctr"/>
            <a:r>
              <a:rPr lang="fr-FR" sz="2400" dirty="0" smtClean="0"/>
              <a:t>inscription administrative</a:t>
            </a:r>
          </a:p>
          <a:p>
            <a:pPr algn="ctr"/>
            <a:r>
              <a:rPr lang="fr-FR" sz="2400" dirty="0" smtClean="0"/>
              <a:t>(en fonction des instructions spécifiques</a:t>
            </a:r>
          </a:p>
          <a:p>
            <a:pPr algn="ctr"/>
            <a:r>
              <a:rPr lang="fr-FR" sz="2400" dirty="0" smtClean="0"/>
              <a:t> précisées par l’établissement demandé)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619672" y="1916832"/>
          <a:ext cx="60960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Proposition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Réponse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A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</a:t>
                      </a:r>
                      <a:r>
                        <a:rPr lang="fr-FR" baseline="0" dirty="0" smtClean="0"/>
                        <a:t> B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F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G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H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baseline="0" dirty="0" smtClean="0"/>
                        <a:t>Non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I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Vœu J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Non 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2204864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21 décembre 2020: </a:t>
            </a:r>
          </a:p>
          <a:p>
            <a:endParaRPr lang="fr-FR" sz="2400" dirty="0" smtClean="0"/>
          </a:p>
          <a:p>
            <a:pPr algn="ctr"/>
            <a:r>
              <a:rPr lang="fr-FR" sz="2400" dirty="0" smtClean="0"/>
              <a:t>ouverture de la plateforme de candidature</a:t>
            </a:r>
          </a:p>
          <a:p>
            <a:pPr algn="ctr"/>
            <a:r>
              <a:rPr lang="fr-FR" sz="2400" i="1" dirty="0" smtClean="0">
                <a:solidFill>
                  <a:srgbClr val="FFFF00"/>
                </a:solidFill>
              </a:rPr>
              <a:t>parcoursup.fr</a:t>
            </a:r>
          </a:p>
          <a:p>
            <a:endParaRPr lang="fr-FR" sz="2400" i="1" dirty="0" smtClean="0"/>
          </a:p>
          <a:p>
            <a:r>
              <a:rPr lang="fr-FR" sz="2400" i="1" dirty="0" smtClean="0"/>
              <a:t>S’informer sur la procédure et consulter l’offre de formation</a:t>
            </a:r>
            <a:endParaRPr lang="fr-FR" sz="2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899592" y="1916832"/>
            <a:ext cx="734481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2400" b="1" dirty="0" smtClean="0">
              <a:solidFill>
                <a:srgbClr val="FFC000"/>
              </a:solidFill>
            </a:endParaRPr>
          </a:p>
          <a:p>
            <a:pPr algn="ctr"/>
            <a:endParaRPr lang="fr-FR" sz="2400" b="1" dirty="0" smtClean="0">
              <a:solidFill>
                <a:srgbClr val="FFC000"/>
              </a:solidFill>
            </a:endParaRPr>
          </a:p>
          <a:p>
            <a:pPr algn="ctr"/>
            <a:endParaRPr lang="fr-FR" sz="2400" b="1" dirty="0" smtClean="0">
              <a:solidFill>
                <a:srgbClr val="FFC000"/>
              </a:solidFill>
            </a:endParaRPr>
          </a:p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Procédure complémentaire: à partir du 16 juin et jusqu’au 16 septembre</a:t>
            </a:r>
          </a:p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Contacter Mme Baudouin au lycée ou le CIO </a:t>
            </a:r>
          </a:p>
          <a:p>
            <a:pPr algn="just"/>
            <a:endParaRPr lang="fr-FR" sz="2400" dirty="0" smtClean="0"/>
          </a:p>
          <a:p>
            <a:pPr algn="just"/>
            <a:endParaRPr lang="fr-FR" sz="2400" dirty="0" smtClean="0"/>
          </a:p>
          <a:p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39552" y="1268760"/>
            <a:ext cx="80648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dirty="0" smtClean="0">
                <a:hlinkClick r:id="rId2"/>
              </a:rPr>
              <a:t>www . </a:t>
            </a:r>
            <a:r>
              <a:rPr lang="fr-FR" sz="3200" dirty="0" err="1" smtClean="0">
                <a:hlinkClick r:id="rId2"/>
              </a:rPr>
              <a:t>onisep</a:t>
            </a:r>
            <a:r>
              <a:rPr lang="fr-FR" sz="3200" dirty="0" smtClean="0">
                <a:hlinkClick r:id="rId2"/>
              </a:rPr>
              <a:t> . </a:t>
            </a:r>
            <a:r>
              <a:rPr lang="fr-FR" sz="3200" dirty="0" err="1" smtClean="0">
                <a:hlinkClick r:id="rId2"/>
              </a:rPr>
              <a:t>fr</a:t>
            </a:r>
            <a:endParaRPr lang="fr-FR" sz="3200" dirty="0" smtClean="0"/>
          </a:p>
          <a:p>
            <a:endParaRPr lang="fr-FR" dirty="0" smtClean="0"/>
          </a:p>
          <a:p>
            <a:pPr algn="ctr"/>
            <a:r>
              <a:rPr lang="fr-FR" sz="2000" dirty="0" smtClean="0"/>
              <a:t>UN OUTIL NUMÉRIQUE POUR MIEUX ACCOMPAGNER</a:t>
            </a:r>
          </a:p>
          <a:p>
            <a:pPr algn="ctr"/>
            <a:r>
              <a:rPr lang="fr-FR" sz="2000" dirty="0" smtClean="0"/>
              <a:t> L’ÉLÈVE VERS L’ENSEIGNEMENT SUPÉRIEUR</a:t>
            </a:r>
          </a:p>
          <a:p>
            <a:endParaRPr lang="fr-FR" sz="2400" b="1" dirty="0" smtClean="0">
              <a:solidFill>
                <a:srgbClr val="FFC000"/>
              </a:solidFill>
            </a:endParaRPr>
          </a:p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http://www.terminales2020-2021.fr/</a:t>
            </a:r>
          </a:p>
          <a:p>
            <a:endParaRPr lang="fr-FR" dirty="0" smtClean="0"/>
          </a:p>
          <a:p>
            <a:r>
              <a:rPr lang="fr-FR" sz="2000" dirty="0" smtClean="0"/>
              <a:t>Étape 1:   </a:t>
            </a:r>
            <a:r>
              <a:rPr lang="fr-FR" sz="2000" dirty="0" smtClean="0">
                <a:solidFill>
                  <a:srgbClr val="FFFF00"/>
                </a:solidFill>
              </a:rPr>
              <a:t>j’explore les possibles</a:t>
            </a:r>
          </a:p>
          <a:p>
            <a:r>
              <a:rPr lang="fr-FR" sz="2000" dirty="0" smtClean="0"/>
              <a:t>Étape 2:  </a:t>
            </a:r>
            <a:r>
              <a:rPr lang="fr-FR" sz="2000" dirty="0" smtClean="0">
                <a:solidFill>
                  <a:srgbClr val="FFFF00"/>
                </a:solidFill>
              </a:rPr>
              <a:t>je découvre les formations de l’enseignement supérieur</a:t>
            </a:r>
          </a:p>
          <a:p>
            <a:r>
              <a:rPr lang="fr-FR" sz="2000" dirty="0" smtClean="0"/>
              <a:t>Étape 3:  </a:t>
            </a:r>
            <a:r>
              <a:rPr lang="fr-FR" sz="2000" dirty="0" smtClean="0">
                <a:solidFill>
                  <a:srgbClr val="FFFF00"/>
                </a:solidFill>
              </a:rPr>
              <a:t>j’approfondis certaines filières pour éclairer mes choix</a:t>
            </a:r>
          </a:p>
          <a:p>
            <a:endParaRPr lang="fr-FR" sz="2000" dirty="0" smtClean="0">
              <a:solidFill>
                <a:srgbClr val="FFFF00"/>
              </a:solidFill>
            </a:endParaRPr>
          </a:p>
          <a:p>
            <a:r>
              <a:rPr lang="fr-FR" sz="2000" dirty="0" smtClean="0"/>
              <a:t>Étape 4:  je souhaite en parler</a:t>
            </a:r>
          </a:p>
          <a:p>
            <a:r>
              <a:rPr lang="fr-FR" sz="2000" dirty="0" smtClean="0"/>
              <a:t>Étape 5:  je précise ce que je vais demander</a:t>
            </a:r>
            <a:endParaRPr lang="fr-F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115616" y="2348880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i="1" dirty="0" smtClean="0">
                <a:solidFill>
                  <a:srgbClr val="FFFF00"/>
                </a:solidFill>
              </a:rPr>
              <a:t>Merci de votre attention</a:t>
            </a:r>
            <a:endParaRPr lang="fr-FR" sz="5400" i="1" dirty="0">
              <a:solidFill>
                <a:srgbClr val="FFFF00"/>
              </a:solidFill>
            </a:endParaRPr>
          </a:p>
        </p:txBody>
      </p:sp>
      <p:pic>
        <p:nvPicPr>
          <p:cNvPr id="5" name="Image 4" descr="CMJN_moyen_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4149080"/>
            <a:ext cx="3892296" cy="1959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524328" y="5805264"/>
            <a:ext cx="9361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smtClean="0">
                <a:sym typeface="Wingdings"/>
                <a:hlinkClick r:id="rId2" action="ppaction://hlinksldjump"/>
              </a:rPr>
              <a:t></a:t>
            </a:r>
            <a:endParaRPr lang="fr-FR" sz="4000" dirty="0"/>
          </a:p>
        </p:txBody>
      </p:sp>
      <p:sp>
        <p:nvSpPr>
          <p:cNvPr id="5" name="ZoneTexte 4"/>
          <p:cNvSpPr txBox="1"/>
          <p:nvPr/>
        </p:nvSpPr>
        <p:spPr>
          <a:xfrm>
            <a:off x="827584" y="1628800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Une alerte sera envoyée au candidat quand une réponse arrivera:</a:t>
            </a:r>
          </a:p>
          <a:p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 sur son portable par SMS </a:t>
            </a:r>
          </a:p>
          <a:p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 sur son portable via l’application </a:t>
            </a:r>
            <a:r>
              <a:rPr lang="fr-FR" sz="2000" dirty="0" err="1" smtClean="0"/>
              <a:t>parcoursup</a:t>
            </a:r>
            <a:r>
              <a:rPr lang="fr-FR" sz="2000" dirty="0" smtClean="0"/>
              <a:t>  téléchargée</a:t>
            </a:r>
          </a:p>
          <a:p>
            <a:pPr>
              <a:buFontTx/>
              <a:buChar char="-"/>
            </a:pPr>
            <a:endParaRPr lang="fr-FR" sz="2000" dirty="0" smtClean="0"/>
          </a:p>
          <a:p>
            <a:endParaRPr lang="fr-FR" sz="2000" dirty="0" smtClean="0"/>
          </a:p>
          <a:p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 sur sa messagerie personnelle</a:t>
            </a:r>
          </a:p>
          <a:p>
            <a:endParaRPr lang="fr-FR" sz="2000" dirty="0" smtClean="0"/>
          </a:p>
          <a:p>
            <a:pPr>
              <a:buFontTx/>
              <a:buChar char="-"/>
            </a:pPr>
            <a:r>
              <a:rPr lang="fr-FR" sz="2000" dirty="0" smtClean="0"/>
              <a:t> sur la messagerie intégrée à </a:t>
            </a:r>
            <a:r>
              <a:rPr lang="fr-FR" sz="2000" dirty="0" err="1" smtClean="0"/>
              <a:t>parcoursup</a:t>
            </a:r>
            <a:endParaRPr lang="fr-FR" sz="2000" dirty="0"/>
          </a:p>
        </p:txBody>
      </p:sp>
      <p:pic>
        <p:nvPicPr>
          <p:cNvPr id="6" name="Image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3356992"/>
            <a:ext cx="1295400" cy="471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29000"/>
            <a:ext cx="1295400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2204864"/>
            <a:ext cx="727280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Première étape: </a:t>
            </a:r>
          </a:p>
          <a:p>
            <a:endParaRPr lang="fr-FR" sz="2400" dirty="0" smtClean="0"/>
          </a:p>
          <a:p>
            <a:pPr algn="ctr"/>
            <a:r>
              <a:rPr lang="fr-FR" sz="2400" dirty="0" smtClean="0"/>
              <a:t>du 20 janvier au 11 mars (Minuit) </a:t>
            </a:r>
          </a:p>
          <a:p>
            <a:endParaRPr lang="fr-FR" sz="2400" dirty="0" smtClean="0"/>
          </a:p>
          <a:p>
            <a:pPr>
              <a:buFontTx/>
              <a:buChar char="-"/>
            </a:pPr>
            <a:r>
              <a:rPr lang="fr-FR" sz="2400" i="1" dirty="0" smtClean="0"/>
              <a:t> création du dossier de candidature</a:t>
            </a:r>
          </a:p>
          <a:p>
            <a:pPr>
              <a:buFontTx/>
              <a:buChar char="-"/>
            </a:pPr>
            <a:endParaRPr lang="fr-FR" sz="2400" i="1" dirty="0" smtClean="0"/>
          </a:p>
          <a:p>
            <a:pPr>
              <a:buFontTx/>
              <a:buChar char="-"/>
            </a:pPr>
            <a:r>
              <a:rPr lang="fr-FR" sz="2400" i="1" dirty="0" smtClean="0"/>
              <a:t> saisie des vœux </a:t>
            </a:r>
            <a:endParaRPr lang="fr-FR" sz="2400" i="1" dirty="0" smtClean="0"/>
          </a:p>
          <a:p>
            <a:pPr>
              <a:buFontTx/>
              <a:buChar char="-"/>
            </a:pPr>
            <a:r>
              <a:rPr lang="fr-FR" sz="2800" i="1" dirty="0" smtClean="0"/>
              <a:t> </a:t>
            </a:r>
            <a:r>
              <a:rPr lang="fr-FR" sz="2400" i="1" dirty="0" smtClean="0"/>
              <a:t>utilisation du moteur </a:t>
            </a:r>
            <a:r>
              <a:rPr lang="fr-FR" sz="2400" i="1" dirty="0" smtClean="0"/>
              <a:t>de recherche</a:t>
            </a:r>
          </a:p>
          <a:p>
            <a:pPr algn="r"/>
            <a:r>
              <a:rPr lang="fr-FR" sz="2400" i="1" dirty="0" smtClean="0"/>
              <a:t> (ensemble des formations présentes sur la procédure)</a:t>
            </a:r>
          </a:p>
          <a:p>
            <a:pPr>
              <a:buFontTx/>
              <a:buChar char="-"/>
            </a:pPr>
            <a:endParaRPr lang="fr-FR" sz="2400" i="1" dirty="0" smtClean="0"/>
          </a:p>
          <a:p>
            <a:endParaRPr lang="fr-FR" sz="2400" i="1" dirty="0" smtClean="0"/>
          </a:p>
          <a:p>
            <a:endParaRPr lang="fr-FR" sz="2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1700808"/>
            <a:ext cx="72728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Première étape </a:t>
            </a:r>
            <a:r>
              <a:rPr lang="fr-FR" sz="2400" i="1" dirty="0" smtClean="0"/>
              <a:t>(saisie des vœux)</a:t>
            </a:r>
            <a:r>
              <a:rPr lang="fr-FR" sz="2400" dirty="0" smtClean="0"/>
              <a:t>: </a:t>
            </a:r>
          </a:p>
          <a:p>
            <a:endParaRPr lang="fr-FR" sz="2400" dirty="0" smtClean="0"/>
          </a:p>
          <a:p>
            <a:pPr algn="ctr"/>
            <a:r>
              <a:rPr lang="fr-FR" sz="2400" dirty="0" smtClean="0"/>
              <a:t>du 20 janvier au 11 mars </a:t>
            </a:r>
          </a:p>
          <a:p>
            <a:endParaRPr lang="fr-FR" sz="2400" i="1" dirty="0" smtClean="0"/>
          </a:p>
          <a:p>
            <a:pPr algn="just"/>
            <a:r>
              <a:rPr lang="fr-FR" sz="2400" i="1" dirty="0" smtClean="0">
                <a:solidFill>
                  <a:srgbClr val="FFFF00"/>
                </a:solidFill>
              </a:rPr>
              <a:t>saisie des vœux</a:t>
            </a:r>
          </a:p>
          <a:p>
            <a:pPr algn="just"/>
            <a:r>
              <a:rPr lang="fr-FR" sz="2400" i="1" dirty="0" smtClean="0">
                <a:solidFill>
                  <a:srgbClr val="FFFF00"/>
                </a:solidFill>
              </a:rPr>
              <a:t>Pour les vœux en apprentissage pas de date limite.</a:t>
            </a:r>
          </a:p>
          <a:p>
            <a:pPr algn="just"/>
            <a:r>
              <a:rPr lang="fr-FR" sz="2400" i="1" smtClean="0">
                <a:solidFill>
                  <a:srgbClr val="FFFF00"/>
                </a:solidFill>
              </a:rPr>
              <a:t>Notion </a:t>
            </a:r>
            <a:r>
              <a:rPr lang="fr-FR" sz="2400" i="1" dirty="0" smtClean="0">
                <a:solidFill>
                  <a:srgbClr val="FFFF00"/>
                </a:solidFill>
              </a:rPr>
              <a:t>de vœux sélectifs et non sélectifs, filières en tension</a:t>
            </a:r>
            <a:endParaRPr lang="fr-FR" sz="2400" i="1" dirty="0" smtClean="0">
              <a:solidFill>
                <a:srgbClr val="FFFF00"/>
              </a:solidFill>
            </a:endParaRPr>
          </a:p>
          <a:p>
            <a:pPr algn="just"/>
            <a:r>
              <a:rPr lang="fr-FR" sz="2400" i="1" dirty="0" smtClean="0">
                <a:solidFill>
                  <a:srgbClr val="FFFF00"/>
                </a:solidFill>
              </a:rPr>
              <a:t>saisie de la motivation: </a:t>
            </a:r>
          </a:p>
          <a:p>
            <a:pPr algn="just"/>
            <a:r>
              <a:rPr lang="fr-FR" sz="2400" i="1" dirty="0" smtClean="0">
                <a:solidFill>
                  <a:srgbClr val="FFFF00"/>
                </a:solidFill>
              </a:rPr>
              <a:t>                 rubrique  </a:t>
            </a:r>
            <a:r>
              <a:rPr lang="fr-FR" sz="2400" i="1" dirty="0" smtClean="0"/>
              <a:t>projet de formation motivé</a:t>
            </a:r>
            <a:r>
              <a:rPr lang="fr-FR" sz="2400" i="1" dirty="0" smtClean="0">
                <a:solidFill>
                  <a:srgbClr val="FFFF00"/>
                </a:solidFill>
              </a:rPr>
              <a:t> </a:t>
            </a:r>
          </a:p>
          <a:p>
            <a:pPr algn="just"/>
            <a:endParaRPr lang="fr-FR" sz="2400" i="1" dirty="0" smtClean="0">
              <a:solidFill>
                <a:srgbClr val="FFFF00"/>
              </a:solidFill>
            </a:endParaRPr>
          </a:p>
          <a:p>
            <a:pPr algn="just"/>
            <a:r>
              <a:rPr lang="fr-FR" sz="2400" b="1" i="1" dirty="0" smtClean="0">
                <a:solidFill>
                  <a:srgbClr val="FFC000"/>
                </a:solidFill>
              </a:rPr>
              <a:t>ATTENTION: IL EST IMPOSSIBLE DE SAISIR DE NOUVEAUX VŒUX APRÈS LE 11 MARS</a:t>
            </a:r>
          </a:p>
          <a:p>
            <a:endParaRPr lang="fr-FR" sz="2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1772816"/>
            <a:ext cx="7272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Première étape </a:t>
            </a:r>
            <a:r>
              <a:rPr lang="fr-FR" sz="2400" i="1" dirty="0" smtClean="0"/>
              <a:t>(confirmation des vœux)</a:t>
            </a:r>
            <a:r>
              <a:rPr lang="fr-FR" sz="2400" dirty="0" smtClean="0"/>
              <a:t>: </a:t>
            </a:r>
          </a:p>
          <a:p>
            <a:endParaRPr lang="fr-FR" sz="2400" dirty="0" smtClean="0"/>
          </a:p>
          <a:p>
            <a:pPr algn="ctr"/>
            <a:r>
              <a:rPr lang="fr-FR" sz="2400" dirty="0" smtClean="0"/>
              <a:t>Avant le 8 avril (Minuit)</a:t>
            </a:r>
          </a:p>
          <a:p>
            <a:endParaRPr lang="fr-FR" sz="2400" i="1" dirty="0" smtClean="0"/>
          </a:p>
          <a:p>
            <a:pPr algn="just"/>
            <a:r>
              <a:rPr lang="fr-FR" sz="2400" i="1" dirty="0" smtClean="0">
                <a:solidFill>
                  <a:srgbClr val="FFFF00"/>
                </a:solidFill>
              </a:rPr>
              <a:t>les vœux deviennent définitifs après confirmation</a:t>
            </a:r>
          </a:p>
          <a:p>
            <a:pPr algn="just"/>
            <a:r>
              <a:rPr lang="fr-FR" sz="2400" i="1" dirty="0" smtClean="0">
                <a:solidFill>
                  <a:srgbClr val="FFFF00"/>
                </a:solidFill>
              </a:rPr>
              <a:t>(uniquement lorsque les dossiers sont complets: motivations, </a:t>
            </a:r>
            <a:r>
              <a:rPr lang="fr-FR" sz="2400" i="1" smtClean="0">
                <a:solidFill>
                  <a:srgbClr val="FFFF00"/>
                </a:solidFill>
              </a:rPr>
              <a:t>bulletins vérifiés…)</a:t>
            </a:r>
            <a:endParaRPr lang="fr-FR" sz="2400" i="1" dirty="0" smtClean="0">
              <a:solidFill>
                <a:srgbClr val="FFFF00"/>
              </a:solidFill>
            </a:endParaRPr>
          </a:p>
          <a:p>
            <a:pPr algn="just"/>
            <a:r>
              <a:rPr lang="fr-FR" sz="2400" i="1" dirty="0" smtClean="0">
                <a:solidFill>
                  <a:srgbClr val="FFFF00"/>
                </a:solidFill>
              </a:rPr>
              <a:t>                 </a:t>
            </a:r>
          </a:p>
          <a:p>
            <a:pPr algn="just"/>
            <a:endParaRPr lang="fr-FR" sz="2400" i="1" dirty="0" smtClean="0">
              <a:solidFill>
                <a:srgbClr val="FFFF00"/>
              </a:solidFill>
            </a:endParaRPr>
          </a:p>
          <a:p>
            <a:pPr algn="just"/>
            <a:r>
              <a:rPr lang="fr-FR" sz="2400" b="1" i="1" dirty="0" smtClean="0">
                <a:solidFill>
                  <a:srgbClr val="FFC000"/>
                </a:solidFill>
              </a:rPr>
              <a:t>ATTENTION: IL EST IMPOSSIBLE DE SAISIR DE NOUVEAUX VŒUX APRÈS LE 11 MARS</a:t>
            </a:r>
          </a:p>
          <a:p>
            <a:endParaRPr lang="fr-FR" sz="2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1628800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Etablissement d’origine</a:t>
            </a:r>
          </a:p>
          <a:p>
            <a:endParaRPr lang="fr-FR" sz="2400" dirty="0" smtClean="0"/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Remontée des notes de terminale après les conseils de classe du deuxième trimestre</a:t>
            </a:r>
          </a:p>
          <a:p>
            <a:pPr algn="ctr"/>
            <a:r>
              <a:rPr lang="fr-FR" sz="2400" b="1" dirty="0" smtClean="0">
                <a:solidFill>
                  <a:srgbClr val="FFC000"/>
                </a:solidFill>
              </a:rPr>
              <a:t>Attention: les élèves doivent vérifier que les bulletins sont complets sinon les vœux ne peuvent pas être confirmés.</a:t>
            </a:r>
          </a:p>
          <a:p>
            <a:pPr algn="ctr"/>
            <a:r>
              <a:rPr lang="fr-FR" sz="2400" dirty="0" smtClean="0"/>
              <a:t>Au plus tard le 8 avril</a:t>
            </a:r>
          </a:p>
          <a:p>
            <a:pPr algn="ctr"/>
            <a:r>
              <a:rPr lang="fr-FR" sz="2400" dirty="0" smtClean="0"/>
              <a:t>rédaction et transmission de la fiche Avenir  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683568" y="1268760"/>
            <a:ext cx="3744416" cy="10081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2204864"/>
            <a:ext cx="727280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Etablissement d’accueil</a:t>
            </a:r>
          </a:p>
          <a:p>
            <a:endParaRPr lang="fr-FR" sz="2400" dirty="0" smtClean="0"/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Avril – Mai</a:t>
            </a:r>
          </a:p>
          <a:p>
            <a:pPr algn="ctr"/>
            <a:endParaRPr lang="fr-FR" sz="2400" dirty="0" smtClean="0"/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examen des candidatures  </a:t>
            </a:r>
            <a:endParaRPr lang="fr-FR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  <p:sp>
        <p:nvSpPr>
          <p:cNvPr id="4" name="Ellipse 3"/>
          <p:cNvSpPr/>
          <p:nvPr/>
        </p:nvSpPr>
        <p:spPr>
          <a:xfrm>
            <a:off x="827584" y="1988840"/>
            <a:ext cx="3744416" cy="1008112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115616" y="1340768"/>
            <a:ext cx="727280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Deuxième étape: à compter du 27 mai </a:t>
            </a:r>
          </a:p>
          <a:p>
            <a:endParaRPr lang="fr-FR" sz="2000" dirty="0" smtClean="0"/>
          </a:p>
          <a:p>
            <a:pPr algn="just">
              <a:buFontTx/>
              <a:buChar char="-"/>
            </a:pPr>
            <a:r>
              <a:rPr lang="fr-FR" sz="2000" dirty="0" smtClean="0"/>
              <a:t>le candidat </a:t>
            </a:r>
            <a:r>
              <a:rPr lang="fr-FR" sz="2000" dirty="0" smtClean="0">
                <a:hlinkClick r:id="rId2" action="ppaction://hlinksldjump"/>
              </a:rPr>
              <a:t>reçoit</a:t>
            </a:r>
            <a:r>
              <a:rPr lang="fr-FR" sz="2000" dirty="0" smtClean="0"/>
              <a:t> (de façon discontinue) les réponses aux vœux exprimés ; ces réponses sont différentes selon le type de formation envisagée (filières sélectives ou filières non sélectives à l’entrée)</a:t>
            </a:r>
          </a:p>
          <a:p>
            <a:pPr algn="just">
              <a:buFontTx/>
              <a:buChar char="-"/>
            </a:pPr>
            <a:endParaRPr lang="fr-FR" sz="2000" dirty="0"/>
          </a:p>
          <a:p>
            <a:pPr algn="just">
              <a:buFontTx/>
              <a:buChar char="-"/>
            </a:pPr>
            <a:r>
              <a:rPr lang="fr-FR" sz="2000" dirty="0"/>
              <a:t> </a:t>
            </a:r>
            <a:r>
              <a:rPr lang="fr-FR" sz="2000" dirty="0" smtClean="0"/>
              <a:t>le candidat reçoit autant de réponses que de vœux exprimés</a:t>
            </a:r>
          </a:p>
          <a:p>
            <a:pPr algn="just">
              <a:buFontTx/>
              <a:buChar char="-"/>
            </a:pPr>
            <a:endParaRPr lang="fr-FR" sz="2000" dirty="0" smtClean="0"/>
          </a:p>
          <a:p>
            <a:pPr algn="just">
              <a:buFontTx/>
              <a:buChar char="-"/>
            </a:pPr>
            <a:r>
              <a:rPr lang="fr-FR" sz="2000" dirty="0" smtClean="0"/>
              <a:t>le candidat doit répondre à la (aux) proposition(s) dans un délai qui sera précisé</a:t>
            </a:r>
          </a:p>
          <a:p>
            <a:pPr algn="just"/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971600" y="2204864"/>
            <a:ext cx="727280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À compter du 27 mai le candidat doit répondre à la (aux) proposition(s) dans un délai qui sera précisé. </a:t>
            </a:r>
          </a:p>
          <a:p>
            <a:pPr algn="just"/>
            <a:endParaRPr lang="fr-FR" sz="2000" dirty="0"/>
          </a:p>
          <a:p>
            <a:pPr algn="ctr"/>
            <a:r>
              <a:rPr lang="fr-FR" sz="2000" dirty="0" smtClean="0"/>
              <a:t>Propositions  des filières sélectives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 smtClean="0">
                <a:solidFill>
                  <a:srgbClr val="FFFF00"/>
                </a:solidFill>
              </a:rPr>
              <a:t>Oui</a:t>
            </a:r>
            <a:r>
              <a:rPr lang="fr-FR" sz="2000" dirty="0" smtClean="0"/>
              <a:t> (le candidat est accepté dans la formation)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 smtClean="0">
                <a:solidFill>
                  <a:srgbClr val="FFFF00"/>
                </a:solidFill>
              </a:rPr>
              <a:t>En attente </a:t>
            </a:r>
            <a:r>
              <a:rPr lang="fr-FR" sz="2000" dirty="0" smtClean="0"/>
              <a:t>(d’un éventuel désistement; le candidat est informé de son classement et du rang du dernier admis l’année précédente)</a:t>
            </a:r>
          </a:p>
          <a:p>
            <a:pPr algn="just"/>
            <a:endParaRPr lang="fr-FR" sz="2000" dirty="0"/>
          </a:p>
          <a:p>
            <a:pPr algn="just"/>
            <a:r>
              <a:rPr lang="fr-FR" sz="2000" b="1" dirty="0" smtClean="0">
                <a:solidFill>
                  <a:srgbClr val="FFFF00"/>
                </a:solidFill>
              </a:rPr>
              <a:t>Non</a:t>
            </a:r>
            <a:r>
              <a:rPr lang="fr-FR" sz="2000" dirty="0" smtClean="0"/>
              <a:t> (la candidature n’a pas été retenue par l’établissement pour la formation demandée) </a:t>
            </a:r>
            <a:endParaRPr lang="fr-FR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827584" y="54868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1" dirty="0" smtClean="0">
                <a:solidFill>
                  <a:srgbClr val="FFFF00"/>
                </a:solidFill>
                <a:latin typeface="Cambria" pitchFamily="18" charset="0"/>
              </a:rPr>
              <a:t>P A R C O U R S U P </a:t>
            </a:r>
            <a:endParaRPr lang="fr-FR" sz="2800" b="1" i="1" dirty="0">
              <a:solidFill>
                <a:srgbClr val="FFFF00"/>
              </a:solidFill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1582</TotalTime>
  <Words>1232</Words>
  <Application>Microsoft Office PowerPoint</Application>
  <PresentationFormat>Affichage à l'écran (4:3)</PresentationFormat>
  <Paragraphs>315</Paragraphs>
  <Slides>23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p</dc:creator>
  <cp:lastModifiedBy>proadj01</cp:lastModifiedBy>
  <cp:revision>103</cp:revision>
  <dcterms:created xsi:type="dcterms:W3CDTF">2017-11-15T10:33:14Z</dcterms:created>
  <dcterms:modified xsi:type="dcterms:W3CDTF">2020-12-15T10:22:39Z</dcterms:modified>
</cp:coreProperties>
</file>