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73" r:id="rId3"/>
    <p:sldId id="279" r:id="rId4"/>
    <p:sldId id="257" r:id="rId5"/>
    <p:sldId id="282" r:id="rId6"/>
    <p:sldId id="284" r:id="rId7"/>
    <p:sldId id="259" r:id="rId8"/>
    <p:sldId id="260" r:id="rId9"/>
    <p:sldId id="261" r:id="rId10"/>
    <p:sldId id="262" r:id="rId11"/>
    <p:sldId id="263" r:id="rId12"/>
    <p:sldId id="265" r:id="rId13"/>
    <p:sldId id="274" r:id="rId14"/>
    <p:sldId id="275" r:id="rId15"/>
    <p:sldId id="276" r:id="rId16"/>
    <p:sldId id="278" r:id="rId17"/>
    <p:sldId id="277" r:id="rId18"/>
    <p:sldId id="268" r:id="rId19"/>
    <p:sldId id="264" r:id="rId20"/>
    <p:sldId id="270" r:id="rId21"/>
    <p:sldId id="269" r:id="rId22"/>
    <p:sldId id="272" r:id="rId23"/>
    <p:sldId id="271" r:id="rId24"/>
    <p:sldId id="280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AD74-DCAC-48E5-A847-716A17692671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5816-81E6-4BA2-8357-5D6EA07048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AE8BE8-0691-4598-BA86-B7308383A54B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220486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Présentation aux élèves de terminale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Présentation aux parents d’élèves de terminale</a:t>
            </a:r>
          </a:p>
          <a:p>
            <a:pPr algn="ctr"/>
            <a:endParaRPr lang="fr-FR" sz="24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Janvier 2021</a:t>
            </a:r>
          </a:p>
          <a:p>
            <a:pPr algn="ctr"/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7" name="Image 6" descr="CMJN_grand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53136"/>
            <a:ext cx="2411760" cy="129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À compter du 27 mai le candidat doit répondre à la (aux) proposition(s) dans un délai qui sera précisé. </a:t>
            </a:r>
          </a:p>
          <a:p>
            <a:pPr algn="just"/>
            <a:endParaRPr lang="fr-FR" sz="2000" dirty="0"/>
          </a:p>
          <a:p>
            <a:pPr algn="ctr"/>
            <a:r>
              <a:rPr lang="fr-FR" sz="2000" dirty="0" smtClean="0"/>
              <a:t>Propositions  des filières sélectives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</a:t>
            </a:r>
            <a:r>
              <a:rPr lang="fr-FR" sz="2000" dirty="0" smtClean="0"/>
              <a:t> (le candidat est accepté dans la formation)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En attente </a:t>
            </a:r>
            <a:r>
              <a:rPr lang="fr-FR" sz="2000" dirty="0" smtClean="0"/>
              <a:t>(d’un éventuel désistement; le candidat est informé de son classement et du rang du dernier admis l’année précédente)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Non</a:t>
            </a:r>
            <a:r>
              <a:rPr lang="fr-FR" sz="2000" dirty="0" smtClean="0"/>
              <a:t> (la candidature n’a pas été retenue par l’établissement pour la formation demandée)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À compter du 27 mai le candidat doit répondre à la (aux) proposition(s) dans un délai qui sera précisé.</a:t>
            </a:r>
          </a:p>
          <a:p>
            <a:pPr algn="just"/>
            <a:endParaRPr lang="fr-FR" sz="2000" dirty="0"/>
          </a:p>
          <a:p>
            <a:pPr algn="ctr"/>
            <a:r>
              <a:rPr lang="fr-FR" sz="2000" dirty="0" smtClean="0"/>
              <a:t>Propositions  des filières non sélectives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</a:t>
            </a:r>
            <a:r>
              <a:rPr lang="fr-FR" sz="2000" dirty="0" smtClean="0"/>
              <a:t> (le candidat est accepté dans la formation)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En attente </a:t>
            </a:r>
            <a:r>
              <a:rPr lang="fr-FR" sz="2000" dirty="0" smtClean="0"/>
              <a:t>(d’un éventuel désistement, le candidat est informé de son classement)</a:t>
            </a: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 </a:t>
            </a:r>
            <a:r>
              <a:rPr lang="fr-FR" sz="2000" b="1" u="sng" dirty="0" smtClean="0">
                <a:solidFill>
                  <a:srgbClr val="FFFF00"/>
                </a:solidFill>
              </a:rPr>
              <a:t>si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(le candidat est accepté dans la formation si . . . . . . . ) 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8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lus 14"/>
          <p:cNvSpPr/>
          <p:nvPr/>
        </p:nvSpPr>
        <p:spPr>
          <a:xfrm rot="19171429">
            <a:off x="2404909" y="3382129"/>
            <a:ext cx="432048" cy="36004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lus 15"/>
          <p:cNvSpPr/>
          <p:nvPr/>
        </p:nvSpPr>
        <p:spPr>
          <a:xfrm rot="19171429">
            <a:off x="6437357" y="3454137"/>
            <a:ext cx="432048" cy="36004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55679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Avant le 16 juillet: le candidat confirme son inscription dans la formation qu’il a choisie définitivement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Dernière étape: </a:t>
            </a:r>
          </a:p>
          <a:p>
            <a:pPr algn="just"/>
            <a:endParaRPr lang="fr-FR" sz="2400" dirty="0" smtClean="0"/>
          </a:p>
          <a:p>
            <a:pPr algn="ctr"/>
            <a:r>
              <a:rPr lang="fr-FR" sz="2400" dirty="0" smtClean="0"/>
              <a:t>inscription administrative</a:t>
            </a:r>
          </a:p>
          <a:p>
            <a:pPr algn="ctr"/>
            <a:r>
              <a:rPr lang="fr-FR" sz="2400" dirty="0" smtClean="0"/>
              <a:t>(en fonction des instructions spécifiques</a:t>
            </a:r>
          </a:p>
          <a:p>
            <a:pPr algn="ctr"/>
            <a:r>
              <a:rPr lang="fr-FR" sz="2400" dirty="0" smtClean="0"/>
              <a:t> précisées par l’établissement demandé)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34076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Dès début novembre je prépare mon projet d’orientation sur le site </a:t>
            </a:r>
            <a:r>
              <a:rPr lang="fr-FR" sz="2400" i="1" dirty="0" smtClean="0">
                <a:solidFill>
                  <a:srgbClr val="FFFF00"/>
                </a:solidFill>
              </a:rPr>
              <a:t>Terminales2020-2021.fr</a:t>
            </a:r>
          </a:p>
          <a:p>
            <a:endParaRPr lang="fr-FR" sz="2400" dirty="0" smtClean="0"/>
          </a:p>
          <a:p>
            <a:r>
              <a:rPr lang="fr-FR" sz="2400" dirty="0" smtClean="0"/>
              <a:t>21 décembre 2020: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ouverture de la plateforme de candidature</a:t>
            </a:r>
          </a:p>
          <a:p>
            <a:pPr algn="ctr"/>
            <a:r>
              <a:rPr lang="fr-FR" sz="2400" i="1" dirty="0" smtClean="0">
                <a:solidFill>
                  <a:srgbClr val="FFFF00"/>
                </a:solidFill>
              </a:rPr>
              <a:t>parcoursup.fr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S’informer sur la procédure et consulter l’offre de formation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Non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1916832"/>
            <a:ext cx="73448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Dès la fin des écrits du bac (du 16 juin au 16 septembre):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Procédure complémentaire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Dès la publication des résultats du bac: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Commission d’accès à l’enseignement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 supérieur</a:t>
            </a:r>
            <a:r>
              <a:rPr lang="fr-FR" sz="2400" dirty="0" smtClean="0"/>
              <a:t>, présidée par le Recteur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La commission fait une proposition au candidat:</a:t>
            </a:r>
          </a:p>
          <a:p>
            <a:pPr algn="just"/>
            <a:r>
              <a:rPr lang="fr-FR" sz="2400" dirty="0" smtClean="0"/>
              <a:t>réponse dans les délais précisés</a:t>
            </a:r>
          </a:p>
          <a:p>
            <a:pPr algn="just"/>
            <a:endParaRPr lang="fr-FR" sz="2400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126876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hlinkClick r:id="rId2"/>
              </a:rPr>
              <a:t>www . </a:t>
            </a:r>
            <a:r>
              <a:rPr lang="fr-FR" sz="3200" dirty="0" err="1" smtClean="0">
                <a:hlinkClick r:id="rId2"/>
              </a:rPr>
              <a:t>onisep</a:t>
            </a:r>
            <a:r>
              <a:rPr lang="fr-FR" sz="3200" dirty="0" smtClean="0">
                <a:hlinkClick r:id="rId2"/>
              </a:rPr>
              <a:t> . </a:t>
            </a:r>
            <a:r>
              <a:rPr lang="fr-FR" sz="3200" dirty="0" err="1" smtClean="0">
                <a:hlinkClick r:id="rId2"/>
              </a:rPr>
              <a:t>fr</a:t>
            </a:r>
            <a:endParaRPr lang="fr-FR" sz="3200" dirty="0" smtClean="0"/>
          </a:p>
          <a:p>
            <a:endParaRPr lang="fr-FR" dirty="0" smtClean="0"/>
          </a:p>
          <a:p>
            <a:pPr algn="ctr"/>
            <a:r>
              <a:rPr lang="fr-FR" sz="2000" dirty="0" smtClean="0"/>
              <a:t>UN OUTIL NUMÉRIQUE POUR MIEUX ACCOMPAGNER</a:t>
            </a:r>
          </a:p>
          <a:p>
            <a:pPr algn="ctr"/>
            <a:r>
              <a:rPr lang="fr-FR" sz="2000" dirty="0" smtClean="0"/>
              <a:t> L’ÉLÈVE VERS L’ENSEIGNEMENT SUPÉRIEUR</a:t>
            </a:r>
          </a:p>
          <a:p>
            <a:endParaRPr lang="fr-FR" dirty="0" smtClean="0"/>
          </a:p>
          <a:p>
            <a:pPr algn="ctr"/>
            <a:r>
              <a:rPr lang="fr-FR" dirty="0" smtClean="0"/>
              <a:t>Terminales 2020-2021</a:t>
            </a:r>
          </a:p>
          <a:p>
            <a:endParaRPr lang="fr-FR" dirty="0" smtClean="0"/>
          </a:p>
          <a:p>
            <a:r>
              <a:rPr lang="fr-FR" sz="2000" dirty="0" smtClean="0"/>
              <a:t>Étape 1:   </a:t>
            </a:r>
            <a:r>
              <a:rPr lang="fr-FR" sz="2000" dirty="0" smtClean="0">
                <a:solidFill>
                  <a:srgbClr val="FFFF00"/>
                </a:solidFill>
              </a:rPr>
              <a:t>j’explore les possibles</a:t>
            </a:r>
          </a:p>
          <a:p>
            <a:r>
              <a:rPr lang="fr-FR" sz="2000" dirty="0" smtClean="0"/>
              <a:t>Étape 2:  </a:t>
            </a:r>
            <a:r>
              <a:rPr lang="fr-FR" sz="2000" dirty="0" smtClean="0">
                <a:solidFill>
                  <a:srgbClr val="FFFF00"/>
                </a:solidFill>
              </a:rPr>
              <a:t>je découvre les formations de l’enseignement supérieur</a:t>
            </a:r>
          </a:p>
          <a:p>
            <a:r>
              <a:rPr lang="fr-FR" sz="2000" dirty="0" smtClean="0"/>
              <a:t>Étape 3:  </a:t>
            </a:r>
            <a:r>
              <a:rPr lang="fr-FR" sz="2000" dirty="0" smtClean="0">
                <a:solidFill>
                  <a:srgbClr val="FFFF00"/>
                </a:solidFill>
              </a:rPr>
              <a:t>j’approfondis certaines filières pour éclairer mes choix</a:t>
            </a: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r>
              <a:rPr lang="fr-FR" sz="2000" dirty="0" smtClean="0"/>
              <a:t>Étape 4:  je souhaite en parler</a:t>
            </a:r>
          </a:p>
          <a:p>
            <a:r>
              <a:rPr lang="fr-FR" sz="2000" dirty="0" smtClean="0"/>
              <a:t>Étape 5:  je précise ce que je vais demander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15616" y="23488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dirty="0" smtClean="0">
                <a:solidFill>
                  <a:srgbClr val="FFFF00"/>
                </a:solidFill>
              </a:rPr>
              <a:t>Merci de votre attention</a:t>
            </a:r>
            <a:endParaRPr lang="fr-FR" sz="5400" i="1" dirty="0">
              <a:solidFill>
                <a:srgbClr val="FFFF00"/>
              </a:solidFill>
            </a:endParaRPr>
          </a:p>
        </p:txBody>
      </p:sp>
      <p:pic>
        <p:nvPicPr>
          <p:cNvPr id="5" name="Image 4" descr="CMJN_moyen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149080"/>
            <a:ext cx="3892296" cy="1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1556792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Formations proposées  par la procédure: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L1 (première année en université)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</a:t>
            </a:r>
            <a:r>
              <a:rPr lang="fr-FR" sz="2400" dirty="0" err="1" smtClean="0">
                <a:latin typeface="Cambria" pitchFamily="18" charset="0"/>
              </a:rPr>
              <a:t>Pluripass</a:t>
            </a:r>
            <a:endParaRPr lang="fr-FR" sz="24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BTS, BTSA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DUT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DEUST, DU, CUPGE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CPGE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DCG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DMA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MANAA, MANH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Cambria" pitchFamily="18" charset="0"/>
              </a:rPr>
              <a:t> certaines écoles </a:t>
            </a:r>
            <a:r>
              <a:rPr lang="fr-FR" sz="2000" dirty="0" smtClean="0">
                <a:latin typeface="Cambria" pitchFamily="18" charset="0"/>
              </a:rPr>
              <a:t>(architecture, art, ingénieurs, commerce)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24328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ym typeface="Wingdings"/>
                <a:hlinkClick r:id="rId2" action="ppaction://hlinksldjump"/>
              </a:rPr>
              <a:t>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1556792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Formations hors procédure: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Université Paris Dauphine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Sciences Po Paris, IEP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certaines écoles:</a:t>
            </a:r>
          </a:p>
          <a:p>
            <a:pPr lvl="1">
              <a:buFontTx/>
              <a:buChar char="-"/>
            </a:pPr>
            <a:r>
              <a:rPr lang="fr-FR" dirty="0" smtClean="0"/>
              <a:t> paramédicales et sociales</a:t>
            </a:r>
          </a:p>
          <a:p>
            <a:pPr lvl="1">
              <a:buFontTx/>
              <a:buChar char="-"/>
            </a:pPr>
            <a:r>
              <a:rPr lang="fr-FR" dirty="0" smtClean="0"/>
              <a:t> d’art</a:t>
            </a:r>
          </a:p>
          <a:p>
            <a:pPr lvl="1">
              <a:buFontTx/>
              <a:buChar char="-"/>
            </a:pPr>
            <a:r>
              <a:rPr lang="fr-FR" dirty="0" smtClean="0"/>
              <a:t> de commerce</a:t>
            </a:r>
          </a:p>
          <a:p>
            <a:pPr lvl="1">
              <a:buFontTx/>
              <a:buChar char="-"/>
            </a:pPr>
            <a:r>
              <a:rPr lang="fr-FR" dirty="0" smtClean="0"/>
              <a:t> d’ingénieurs</a:t>
            </a:r>
          </a:p>
          <a:p>
            <a:pPr lvl="1">
              <a:buFontTx/>
              <a:buChar char="-"/>
            </a:pPr>
            <a:r>
              <a:rPr lang="fr-FR" dirty="0" smtClean="0"/>
              <a:t> … / …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24328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ym typeface="Wingdings"/>
                <a:hlinkClick r:id="rId2" action="ppaction://hlinksldjump"/>
              </a:rPr>
              <a:t>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24328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ym typeface="Wingdings"/>
                <a:hlinkClick r:id="rId2" action="ppaction://hlinksldjump"/>
              </a:rPr>
              <a:t>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628800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Une alerte sera envoyée au candidat quand une réponse arrivera: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son portable par SMS 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son portable via l’application </a:t>
            </a:r>
            <a:r>
              <a:rPr lang="fr-FR" sz="2000" dirty="0" err="1" smtClean="0"/>
              <a:t>parcoursup</a:t>
            </a:r>
            <a:r>
              <a:rPr lang="fr-FR" sz="2000" dirty="0" smtClean="0"/>
              <a:t>  téléchargée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sa messagerie personnelle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la messagerie intégrée à </a:t>
            </a:r>
            <a:r>
              <a:rPr lang="fr-FR" sz="2000" dirty="0" err="1" smtClean="0"/>
              <a:t>parcoursup</a:t>
            </a:r>
            <a:endParaRPr lang="fr-FR" sz="2000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1295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1295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24328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ym typeface="Wingdings"/>
                <a:hlinkClick r:id="rId2" action="ppaction://hlinksldjump"/>
              </a:rPr>
              <a:t>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40224" y="2141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24000" y="2063890"/>
          <a:ext cx="6096001" cy="2730220"/>
        </p:xfrm>
        <a:graphic>
          <a:graphicData uri="http://schemas.openxmlformats.org/drawingml/2006/table">
            <a:tbl>
              <a:tblPr/>
              <a:tblGrid>
                <a:gridCol w="888036"/>
                <a:gridCol w="767782"/>
                <a:gridCol w="767782"/>
                <a:gridCol w="767782"/>
                <a:gridCol w="2904619"/>
              </a:tblGrid>
              <a:tr h="2003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AIDE A LA CREATION DE DOSSIER PARCOURS SUP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315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 janvier à 13h salle ES 002 Présentation diaporama T CUIR-TMEI-TMELEC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3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 Janvier à 13h salle ES002 Présentation diaporama T VENTE-TCOM-TGA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31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CLASSES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DATE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HEURE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SALLE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PROFESSEURS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COM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Mme Beauceron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1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CUIR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Mme Rochereau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GA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Mmes Guillon et De Souza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VENTE 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M. Relion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MEI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M. Chauvin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 MELEEC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26-janv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15h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 107 i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M. Halligon</a:t>
                      </a:r>
                    </a:p>
                  </a:txBody>
                  <a:tcPr marL="7419" marR="7419" marT="74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19" marR="7419" marT="74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du 20 janvier au 11 mars (Minuit) </a:t>
            </a:r>
          </a:p>
          <a:p>
            <a:pPr>
              <a:buFontTx/>
              <a:buChar char="-"/>
            </a:pPr>
            <a:endParaRPr lang="fr-FR" sz="2400" i="1" dirty="0" smtClean="0"/>
          </a:p>
          <a:p>
            <a:pPr>
              <a:buFontTx/>
              <a:buChar char="-"/>
            </a:pPr>
            <a:r>
              <a:rPr lang="fr-FR" sz="2400" i="1" dirty="0" smtClean="0"/>
              <a:t> moteur de recherche</a:t>
            </a:r>
          </a:p>
          <a:p>
            <a:pPr algn="r"/>
            <a:r>
              <a:rPr lang="fr-FR" sz="2400" i="1" dirty="0" smtClean="0"/>
              <a:t> </a:t>
            </a:r>
            <a:r>
              <a:rPr lang="fr-FR" sz="2000" i="1" dirty="0" smtClean="0"/>
              <a:t>(ensemble des formations présentes sur la procédure)</a:t>
            </a:r>
          </a:p>
          <a:p>
            <a:pPr algn="r"/>
            <a:endParaRPr lang="fr-FR" sz="2000" i="1" dirty="0" smtClean="0"/>
          </a:p>
          <a:p>
            <a:pPr algn="r"/>
            <a:r>
              <a:rPr lang="fr-FR" sz="2000" i="1" dirty="0" smtClean="0">
                <a:hlinkClick r:id="rId2" action="ppaction://hlinksldjump"/>
              </a:rPr>
              <a:t>Formations gérées par la procédure</a:t>
            </a:r>
            <a:endParaRPr lang="fr-FR" sz="2000" i="1" dirty="0" smtClean="0"/>
          </a:p>
          <a:p>
            <a:pPr algn="r"/>
            <a:r>
              <a:rPr lang="fr-FR" sz="2000" i="1" dirty="0" smtClean="0">
                <a:hlinkClick r:id="rId3" action="ppaction://hlinksldjump"/>
              </a:rPr>
              <a:t>Formations hors procédure</a:t>
            </a:r>
            <a:endParaRPr lang="fr-FR" sz="2000" i="1" dirty="0" smtClean="0"/>
          </a:p>
          <a:p>
            <a:endParaRPr lang="fr-FR" sz="2400" i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du 20 janvier au 11 mars (Minuit) 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400" i="1" dirty="0" smtClean="0"/>
              <a:t> création du dossier de candidature   </a:t>
            </a:r>
            <a:r>
              <a:rPr lang="fr-FR" sz="3200" dirty="0" smtClean="0">
                <a:sym typeface="Wingdings"/>
                <a:hlinkClick r:id="rId2" action="ppaction://hlinksldjump"/>
              </a:rPr>
              <a:t></a:t>
            </a:r>
            <a:endParaRPr lang="fr-FR" sz="3200" dirty="0" smtClean="0"/>
          </a:p>
          <a:p>
            <a:endParaRPr lang="fr-FR" sz="2400" i="1" dirty="0" smtClean="0"/>
          </a:p>
          <a:p>
            <a:pPr>
              <a:buFontTx/>
              <a:buChar char="-"/>
            </a:pPr>
            <a:r>
              <a:rPr lang="fr-FR" sz="2400" i="1" dirty="0" smtClean="0"/>
              <a:t> saisie des vœux </a:t>
            </a:r>
          </a:p>
          <a:p>
            <a:endParaRPr lang="fr-FR" sz="2400" i="1" dirty="0" smtClean="0"/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700808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 </a:t>
            </a:r>
            <a:r>
              <a:rPr lang="fr-FR" sz="2400" i="1" dirty="0" smtClean="0"/>
              <a:t>(saisie des vœux)</a:t>
            </a:r>
            <a:r>
              <a:rPr lang="fr-FR" sz="2400" dirty="0" smtClean="0"/>
              <a:t>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du 20 janvier au 11 mars </a:t>
            </a:r>
          </a:p>
          <a:p>
            <a:endParaRPr lang="fr-FR" sz="2400" i="1" dirty="0" smtClean="0"/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saisie des vœux</a:t>
            </a:r>
          </a:p>
          <a:p>
            <a:pPr algn="just"/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saisie de la motivation: 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                 rubrique  </a:t>
            </a:r>
            <a:r>
              <a:rPr lang="fr-FR" sz="2400" i="1" dirty="0" smtClean="0"/>
              <a:t>projet de formation motivé</a:t>
            </a:r>
            <a:r>
              <a:rPr lang="fr-FR" sz="2400" i="1" dirty="0" smtClean="0">
                <a:solidFill>
                  <a:srgbClr val="FFFF00"/>
                </a:solidFill>
              </a:rPr>
              <a:t> </a:t>
            </a:r>
          </a:p>
          <a:p>
            <a:pPr algn="just"/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b="1" i="1" dirty="0" smtClean="0">
                <a:solidFill>
                  <a:srgbClr val="FFC000"/>
                </a:solidFill>
              </a:rPr>
              <a:t>ATTENTION: IL EST IMPOSSIBLE DE SAISIR DE NOUVEAUX VŒUX APRÈS LE 11 MARS</a:t>
            </a:r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772816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 </a:t>
            </a:r>
            <a:r>
              <a:rPr lang="fr-FR" sz="2400" i="1" dirty="0" smtClean="0"/>
              <a:t>(confirmation des vœux)</a:t>
            </a:r>
            <a:r>
              <a:rPr lang="fr-FR" sz="2400" dirty="0" smtClean="0"/>
              <a:t>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Avant le 8 avril (Minuit)</a:t>
            </a:r>
          </a:p>
          <a:p>
            <a:endParaRPr lang="fr-FR" sz="2400" i="1" dirty="0" smtClean="0"/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les vœux deviennent définitifs après confirmation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(et après saisie de la motivation)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                 </a:t>
            </a:r>
          </a:p>
          <a:p>
            <a:pPr algn="just"/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b="1" i="1" dirty="0" smtClean="0">
                <a:solidFill>
                  <a:srgbClr val="FFC000"/>
                </a:solidFill>
              </a:rPr>
              <a:t>ATTENTION: IL EST IMPOSSIBLE DE SAISIR DE NOUVEAUX VŒUX APRÈS LE </a:t>
            </a:r>
            <a:r>
              <a:rPr lang="fr-FR" sz="2400" b="1" i="1" dirty="0" smtClean="0">
                <a:solidFill>
                  <a:srgbClr val="FFC000"/>
                </a:solidFill>
              </a:rPr>
              <a:t>11 MARS</a:t>
            </a:r>
            <a:endParaRPr lang="fr-FR" sz="2400" b="1" i="1" dirty="0" smtClean="0">
              <a:solidFill>
                <a:srgbClr val="FFC000"/>
              </a:solidFill>
            </a:endParaRPr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Etablissement d’origine</a:t>
            </a:r>
          </a:p>
          <a:p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Au plus tard le 27 mars</a:t>
            </a:r>
          </a:p>
          <a:p>
            <a:pPr algn="ctr"/>
            <a:r>
              <a:rPr lang="fr-FR" sz="2400" dirty="0" smtClean="0"/>
              <a:t>Remontée des notes de terminale</a:t>
            </a:r>
          </a:p>
          <a:p>
            <a:pPr algn="ctr"/>
            <a:r>
              <a:rPr lang="fr-FR" sz="2400" dirty="0" smtClean="0"/>
              <a:t>Au plus tard le 2 avril</a:t>
            </a:r>
          </a:p>
          <a:p>
            <a:pPr algn="ctr"/>
            <a:r>
              <a:rPr lang="fr-FR" sz="2400" dirty="0" smtClean="0"/>
              <a:t>rédaction et transmission de la fiche Avenir 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7584" y="1988840"/>
            <a:ext cx="3744416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Etablissement d’accueil</a:t>
            </a:r>
          </a:p>
          <a:p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du </a:t>
            </a:r>
            <a:r>
              <a:rPr lang="fr-FR" sz="2400" dirty="0" smtClean="0"/>
              <a:t>8 </a:t>
            </a:r>
            <a:r>
              <a:rPr lang="fr-FR" sz="2400" dirty="0" smtClean="0"/>
              <a:t>avril au 19 mai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examen des candidatures 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7584" y="1988840"/>
            <a:ext cx="3744416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1340768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Deuxième étape: à compter du 27 mai </a:t>
            </a:r>
          </a:p>
          <a:p>
            <a:endParaRPr lang="fr-FR" sz="2000" dirty="0" smtClean="0"/>
          </a:p>
          <a:p>
            <a:pPr algn="just">
              <a:buFontTx/>
              <a:buChar char="-"/>
            </a:pPr>
            <a:r>
              <a:rPr lang="fr-FR" sz="2000" dirty="0" smtClean="0"/>
              <a:t>le candidat </a:t>
            </a:r>
            <a:r>
              <a:rPr lang="fr-FR" sz="2000" dirty="0" smtClean="0">
                <a:hlinkClick r:id="rId2" action="ppaction://hlinksldjump"/>
              </a:rPr>
              <a:t>reçoit</a:t>
            </a:r>
            <a:r>
              <a:rPr lang="fr-FR" sz="2000" dirty="0" smtClean="0"/>
              <a:t> (de façon discontinue) les réponses aux vœux exprimés ; ces réponses sont différentes selon le type de formation envisagée (filières sélectives ou filières non sélectives à l’entrée)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smtClean="0"/>
              <a:t>le candidat reçoit autant de réponses que de vœux exprimés</a:t>
            </a:r>
          </a:p>
          <a:p>
            <a:pPr algn="just">
              <a:buFontTx/>
              <a:buChar char="-"/>
            </a:pPr>
            <a:endParaRPr lang="fr-FR" sz="2000" dirty="0" smtClean="0"/>
          </a:p>
          <a:p>
            <a:pPr algn="just">
              <a:buFontTx/>
              <a:buChar char="-"/>
            </a:pPr>
            <a:r>
              <a:rPr lang="fr-FR" sz="2000" dirty="0" smtClean="0"/>
              <a:t>le candidat doit répondre à la (aux) proposition(s) dans un délai qui sera précisé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 smtClean="0"/>
              <a:t> la procédure est suspendue pendant la durée du baccalauréat </a:t>
            </a:r>
          </a:p>
          <a:p>
            <a:pPr algn="just"/>
            <a:r>
              <a:rPr lang="fr-FR" sz="2000" dirty="0" smtClean="0"/>
              <a:t>(épreuves écrites)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1437</Words>
  <Application>Microsoft Office PowerPoint</Application>
  <PresentationFormat>Affichage à l'écran (4:3)</PresentationFormat>
  <Paragraphs>401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proadj02</cp:lastModifiedBy>
  <cp:revision>95</cp:revision>
  <dcterms:created xsi:type="dcterms:W3CDTF">2017-11-15T10:33:14Z</dcterms:created>
  <dcterms:modified xsi:type="dcterms:W3CDTF">2020-12-08T15:17:47Z</dcterms:modified>
</cp:coreProperties>
</file>